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8" r:id="rId4"/>
    <p:sldId id="259" r:id="rId5"/>
    <p:sldId id="300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0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6D92"/>
    <a:srgbClr val="275A76"/>
    <a:srgbClr val="9EB0B8"/>
    <a:srgbClr val="868DA0"/>
    <a:srgbClr val="829EC5"/>
    <a:srgbClr val="5676A7"/>
    <a:srgbClr val="EFD139"/>
    <a:srgbClr val="619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>
        <p:scale>
          <a:sx n="53" d="100"/>
          <a:sy n="53" d="100"/>
        </p:scale>
        <p:origin x="199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2D4F1-75F0-4195-9E5E-0E3C962F89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9DCB-AF2D-4281-8324-0CB3059521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0233" y="361058"/>
            <a:ext cx="10515600" cy="429354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图片包含 游戏机, 桌子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73"/>
          <a:stretch>
            <a:fillRect/>
          </a:stretch>
        </p:blipFill>
        <p:spPr>
          <a:xfrm>
            <a:off x="-52703" y="-281450"/>
            <a:ext cx="1550414" cy="13787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F02C8-924C-400D-A3AC-3E699F6084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B690-DBF0-48D0-9533-982BA1036B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hst.com/Download.html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tags" Target="../tags/tag8.xml"/><Relationship Id="rId4" Type="http://schemas.openxmlformats.org/officeDocument/2006/relationships/image" Target="../media/image12.png"/><Relationship Id="rId3" Type="http://schemas.openxmlformats.org/officeDocument/2006/relationships/tags" Target="../tags/tag7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6.png"/><Relationship Id="rId7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tags" Target="../tags/tag11.xml"/><Relationship Id="rId4" Type="http://schemas.openxmlformats.org/officeDocument/2006/relationships/image" Target="../media/image14.png"/><Relationship Id="rId3" Type="http://schemas.openxmlformats.org/officeDocument/2006/relationships/tags" Target="../tags/tag10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ThomasGreenberg - The Style File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66696" y="-2750812"/>
            <a:ext cx="609600" cy="609600"/>
          </a:xfrm>
          <a:prstGeom prst="rect">
            <a:avLst/>
          </a:prstGeom>
        </p:spPr>
      </p:pic>
      <p:sp>
        <p:nvSpPr>
          <p:cNvPr id="18" name="PA_矩形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11170" y="2393950"/>
            <a:ext cx="658050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2" rIns="91404" bIns="45702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5400" b="0" dirty="0">
                <a:solidFill>
                  <a:schemeClr val="tx2"/>
                </a:solidFill>
                <a:latin typeface="+mn-ea"/>
              </a:rPr>
              <a:t>安卓手机端操作手册</a:t>
            </a:r>
            <a:endParaRPr lang="zh-CN" altLang="en-US" sz="5400" b="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0" name="PA_文本框 7"/>
          <p:cNvSpPr txBox="1"/>
          <p:nvPr>
            <p:custDataLst>
              <p:tags r:id="rId6"/>
            </p:custDataLst>
          </p:nvPr>
        </p:nvSpPr>
        <p:spPr>
          <a:xfrm>
            <a:off x="3518655" y="3383776"/>
            <a:ext cx="5472608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Android Mobile Terminal Manual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3.20.3.18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登录页面Logo(225x69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880" y="160655"/>
            <a:ext cx="2167890" cy="66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bldLvl="0" animBg="1"/>
      <p:bldP spid="1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902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519207" y="434360"/>
            <a:ext cx="218821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65" y="377190"/>
            <a:ext cx="7199630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3.5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会议室功能 </a:t>
            </a: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——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共享屏幕</a:t>
            </a:r>
            <a:endParaRPr lang="en-US" altLang="zh-CN" sz="373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0535" y="956945"/>
            <a:ext cx="691642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0085" y="1143000"/>
            <a:ext cx="8595360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Android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端用户成为主讲后，可以主动进行共享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屏幕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点击顶部的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六格云播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正在共享桌面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，可以回到应用中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D:\QQ聊天记录\348075408\FileRecv\MobileFile\Screenshot_20180611-105449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2865120"/>
            <a:ext cx="2080260" cy="360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D:\QQ聊天记录\348075408\FileRecv\MobileFile\Screenshot_20180611-105507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1400" y="2865120"/>
            <a:ext cx="2235200" cy="3602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60" y="2865120"/>
            <a:ext cx="2099945" cy="36029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7135" y="2865755"/>
            <a:ext cx="2092960" cy="3602355"/>
          </a:xfrm>
          <a:prstGeom prst="rect">
            <a:avLst/>
          </a:prstGeom>
        </p:spPr>
      </p:pic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1869440" y="377190"/>
            <a:ext cx="762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509047" y="377210"/>
            <a:ext cx="14363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8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8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1988185" y="377190"/>
            <a:ext cx="8804275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3.6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会议室功能 </a:t>
            </a: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—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共享白板标注/保存</a:t>
            </a:r>
            <a:endParaRPr lang="en-US" altLang="zh-CN" sz="373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13255" y="956945"/>
            <a:ext cx="8043545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22805" y="1143000"/>
            <a:ext cx="8595360" cy="2284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操作步骤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打开共享工具栏，选择标注，进入标注；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选择一个颜色，在内容上划线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标注完毕后，点击完成返回。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选择橡皮擦，可以使用橡皮擦进行擦除</a:t>
            </a:r>
            <a:r>
              <a:rPr lang="zh-CN" altLang="zh-CN" dirty="0">
                <a:sym typeface="+mn-ea"/>
              </a:rPr>
              <a:t>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D:\好视通资料总汇\客户端产品svn\android\3.12\doc\UI\迭代一\效果图\05标注横屏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5" y="1143000"/>
            <a:ext cx="3759835" cy="21151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2122527" y="4710591"/>
            <a:ext cx="3588706" cy="7067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spcBef>
                <a:spcPts val="180"/>
              </a:spcBef>
              <a:spcAft>
                <a:spcPts val="180"/>
              </a:spcAft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所有用户均可保存会中共享的白板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文档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照片到手机图库中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 descr="C:\Users\huj\Documents\Tencent Files\1049000142\Image\C2C\A365EFE5195354DC689B135AFBB6ECA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5" y="3498215"/>
            <a:ext cx="1751330" cy="294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1869440" y="377190"/>
            <a:ext cx="762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509047" y="377210"/>
            <a:ext cx="14363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80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80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1988185" y="377190"/>
            <a:ext cx="8804275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3.7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会议室功能 </a:t>
            </a: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—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文字聊天</a:t>
            </a:r>
            <a:endParaRPr lang="zh-CN" altLang="en-US" sz="373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13255" y="956945"/>
            <a:ext cx="8043545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22805" y="1143000"/>
            <a:ext cx="85953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工具栏上的聊天图标，打开聊天。用户可以查看、发送聊天消息。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当主持人不允许聊天时，您将不能发送聊天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消息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@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参会人，可使参会人重点关注这条信息。当您在输入框输入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@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后，会自动弹出参会人列表，您可以选择一个参会人。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3625850" y="2896235"/>
            <a:ext cx="2079625" cy="35763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660" y="2886075"/>
            <a:ext cx="2134870" cy="3613785"/>
          </a:xfrm>
          <a:prstGeom prst="rect">
            <a:avLst/>
          </a:prstGeom>
        </p:spPr>
      </p:pic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910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1185545" y="377190"/>
            <a:ext cx="8631555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其他功能： 如何退出？</a:t>
            </a:r>
            <a:endParaRPr lang="zh-CN" sz="373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1110615" y="953770"/>
            <a:ext cx="7912735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21740" y="1122680"/>
            <a:ext cx="8595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您可以在会议室列表点击右上角设置按钮，寻找退出按钮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退出后您会进入到会前所处的页面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8345" y="2179955"/>
            <a:ext cx="2425065" cy="43110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90" y="2179955"/>
            <a:ext cx="2425065" cy="43110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180" y="2179955"/>
            <a:ext cx="2491740" cy="4293870"/>
          </a:xfrm>
          <a:prstGeom prst="rect">
            <a:avLst/>
          </a:prstGeom>
        </p:spPr>
      </p:pic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矩形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10915" y="2253615"/>
            <a:ext cx="5424805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5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THANK YOU.</a:t>
            </a:r>
            <a:endParaRPr kumimoji="0" lang="en-US" altLang="zh-CN" sz="36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cs typeface="宋体" panose="02010600030101010101" pitchFamily="2" charset="-122"/>
            </a:endParaRPr>
          </a:p>
        </p:txBody>
      </p:sp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540" y="3202940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200" y="545432"/>
            <a:ext cx="5650580" cy="568759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95652" y="1834958"/>
            <a:ext cx="2783947" cy="422524"/>
            <a:chOff x="4355976" y="1242238"/>
            <a:chExt cx="2088232" cy="316893"/>
          </a:xfrm>
        </p:grpSpPr>
        <p:sp>
          <p:nvSpPr>
            <p:cNvPr id="3" name="矩形 2"/>
            <p:cNvSpPr/>
            <p:nvPr/>
          </p:nvSpPr>
          <p:spPr>
            <a:xfrm>
              <a:off x="4355976" y="1247489"/>
              <a:ext cx="2088232" cy="311642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19D13"/>
                </a:solidFill>
              </a:endParaRPr>
            </a:p>
          </p:txBody>
        </p:sp>
        <p:sp>
          <p:nvSpPr>
            <p:cNvPr id="4" name="TextBox 59"/>
            <p:cNvSpPr txBox="1"/>
            <p:nvPr/>
          </p:nvSpPr>
          <p:spPr>
            <a:xfrm>
              <a:off x="4782676" y="1242238"/>
              <a:ext cx="1440161" cy="28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9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  <a:sym typeface="+mn-ea"/>
                </a:rPr>
                <a:t>产品介绍</a:t>
              </a:r>
              <a:endParaRPr lang="zh-CN" altLang="en-US" sz="19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095652" y="2651994"/>
            <a:ext cx="2783947" cy="422524"/>
            <a:chOff x="4355976" y="1855015"/>
            <a:chExt cx="2088232" cy="316893"/>
          </a:xfrm>
        </p:grpSpPr>
        <p:sp>
          <p:nvSpPr>
            <p:cNvPr id="6" name="矩形 5"/>
            <p:cNvSpPr/>
            <p:nvPr/>
          </p:nvSpPr>
          <p:spPr>
            <a:xfrm>
              <a:off x="4355976" y="1860266"/>
              <a:ext cx="2088232" cy="311642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19D13"/>
                </a:solidFill>
              </a:endParaRPr>
            </a:p>
          </p:txBody>
        </p:sp>
        <p:sp>
          <p:nvSpPr>
            <p:cNvPr id="7" name="TextBox 62"/>
            <p:cNvSpPr txBox="1"/>
            <p:nvPr/>
          </p:nvSpPr>
          <p:spPr>
            <a:xfrm>
              <a:off x="4782676" y="1855015"/>
              <a:ext cx="1440161" cy="28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9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安装</a:t>
              </a:r>
              <a:r>
                <a:rPr lang="en-US" altLang="zh-CN" sz="19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-</a:t>
              </a:r>
              <a:r>
                <a:rPr lang="zh-CN" altLang="en-US" sz="19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  <a:cs typeface="+mj-ea"/>
                  <a:sym typeface="+mn-ea"/>
                </a:rPr>
                <a:t>登陆</a:t>
              </a:r>
              <a:endParaRPr lang="zh-CN" altLang="en-US" sz="19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cs typeface="+mj-ea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095652" y="3467139"/>
            <a:ext cx="2783947" cy="422524"/>
            <a:chOff x="4355976" y="2466374"/>
            <a:chExt cx="2088232" cy="316893"/>
          </a:xfrm>
        </p:grpSpPr>
        <p:sp>
          <p:nvSpPr>
            <p:cNvPr id="9" name="矩形 8"/>
            <p:cNvSpPr/>
            <p:nvPr/>
          </p:nvSpPr>
          <p:spPr>
            <a:xfrm>
              <a:off x="4355976" y="2471625"/>
              <a:ext cx="2088232" cy="311642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19D13"/>
                </a:solidFill>
              </a:endParaRPr>
            </a:p>
          </p:txBody>
        </p:sp>
        <p:sp>
          <p:nvSpPr>
            <p:cNvPr id="10" name="TextBox 65"/>
            <p:cNvSpPr txBox="1"/>
            <p:nvPr/>
          </p:nvSpPr>
          <p:spPr>
            <a:xfrm>
              <a:off x="4782676" y="2466374"/>
              <a:ext cx="1440161" cy="28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900" dirty="0" smtClean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  <a:sym typeface="+mn-ea"/>
                </a:rPr>
                <a:t>会议室功能</a:t>
              </a:r>
              <a:endParaRPr lang="zh-CN" altLang="en-US" sz="19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095652" y="4182822"/>
            <a:ext cx="2783947" cy="422524"/>
            <a:chOff x="4355976" y="3003136"/>
            <a:chExt cx="2088232" cy="316893"/>
          </a:xfrm>
        </p:grpSpPr>
        <p:sp>
          <p:nvSpPr>
            <p:cNvPr id="12" name="矩形 11"/>
            <p:cNvSpPr/>
            <p:nvPr/>
          </p:nvSpPr>
          <p:spPr>
            <a:xfrm>
              <a:off x="4355976" y="3008387"/>
              <a:ext cx="2088232" cy="311642"/>
            </a:xfrm>
            <a:prstGeom prst="rect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619D13"/>
                </a:solidFill>
              </a:endParaRPr>
            </a:p>
          </p:txBody>
        </p:sp>
        <p:sp>
          <p:nvSpPr>
            <p:cNvPr id="13" name="TextBox 68"/>
            <p:cNvSpPr txBox="1"/>
            <p:nvPr/>
          </p:nvSpPr>
          <p:spPr>
            <a:xfrm>
              <a:off x="4782676" y="3003136"/>
              <a:ext cx="1440161" cy="287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900" dirty="0">
                  <a:solidFill>
                    <a:schemeClr val="accent6">
                      <a:lumMod val="75000"/>
                    </a:schemeClr>
                  </a:solidFill>
                  <a:latin typeface="+mj-ea"/>
                  <a:ea typeface="+mj-ea"/>
                </a:rPr>
                <a:t>声明</a:t>
              </a:r>
              <a:endParaRPr lang="zh-CN" altLang="en-US" sz="1900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43341" y="1769433"/>
            <a:ext cx="628301" cy="488049"/>
            <a:chOff x="4316737" y="1193094"/>
            <a:chExt cx="471287" cy="366037"/>
          </a:xfrm>
        </p:grpSpPr>
        <p:sp>
          <p:nvSpPr>
            <p:cNvPr id="18" name="直角三角形 17"/>
            <p:cNvSpPr/>
            <p:nvPr/>
          </p:nvSpPr>
          <p:spPr>
            <a:xfrm rot="10800000" flipH="1">
              <a:off x="4355976" y="1247489"/>
              <a:ext cx="432048" cy="31164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Box 74"/>
            <p:cNvSpPr txBox="1"/>
            <p:nvPr/>
          </p:nvSpPr>
          <p:spPr>
            <a:xfrm>
              <a:off x="4316737" y="1193094"/>
              <a:ext cx="240723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en-US" altLang="zh-CN" sz="19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059595" y="2591237"/>
            <a:ext cx="612047" cy="483280"/>
            <a:chOff x="4328929" y="1809448"/>
            <a:chExt cx="459095" cy="362460"/>
          </a:xfrm>
        </p:grpSpPr>
        <p:sp>
          <p:nvSpPr>
            <p:cNvPr id="21" name="直角三角形 20"/>
            <p:cNvSpPr/>
            <p:nvPr/>
          </p:nvSpPr>
          <p:spPr>
            <a:xfrm rot="10800000" flipH="1">
              <a:off x="4355976" y="1860266"/>
              <a:ext cx="432048" cy="31164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77"/>
            <p:cNvSpPr txBox="1"/>
            <p:nvPr/>
          </p:nvSpPr>
          <p:spPr>
            <a:xfrm>
              <a:off x="4328929" y="1809448"/>
              <a:ext cx="240723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en-US" altLang="zh-CN" sz="19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059595" y="3400161"/>
            <a:ext cx="612047" cy="489503"/>
            <a:chOff x="4328929" y="2416140"/>
            <a:chExt cx="459095" cy="367127"/>
          </a:xfrm>
        </p:grpSpPr>
        <p:sp>
          <p:nvSpPr>
            <p:cNvPr id="24" name="直角三角形 23"/>
            <p:cNvSpPr/>
            <p:nvPr/>
          </p:nvSpPr>
          <p:spPr>
            <a:xfrm rot="10800000" flipH="1">
              <a:off x="4355976" y="2471625"/>
              <a:ext cx="432048" cy="31164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4328929" y="2416140"/>
              <a:ext cx="240723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lang="en-US" altLang="zh-CN" sz="19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59595" y="4118798"/>
            <a:ext cx="612047" cy="486547"/>
            <a:chOff x="4328929" y="2955119"/>
            <a:chExt cx="459095" cy="364910"/>
          </a:xfrm>
        </p:grpSpPr>
        <p:sp>
          <p:nvSpPr>
            <p:cNvPr id="27" name="直角三角形 26"/>
            <p:cNvSpPr/>
            <p:nvPr/>
          </p:nvSpPr>
          <p:spPr>
            <a:xfrm rot="10800000" flipH="1">
              <a:off x="4355976" y="3008387"/>
              <a:ext cx="432048" cy="31164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83"/>
            <p:cNvSpPr txBox="1"/>
            <p:nvPr/>
          </p:nvSpPr>
          <p:spPr>
            <a:xfrm>
              <a:off x="4328929" y="2955119"/>
              <a:ext cx="240723" cy="288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dirty="0">
                  <a:solidFill>
                    <a:schemeClr val="bg1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  <a:endParaRPr lang="en-US" altLang="zh-CN" sz="19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32" name="PA_文本框 3"/>
          <p:cNvSpPr txBox="1"/>
          <p:nvPr>
            <p:custDataLst>
              <p:tags r:id="rId2"/>
            </p:custDataLst>
          </p:nvPr>
        </p:nvSpPr>
        <p:spPr>
          <a:xfrm>
            <a:off x="5814092" y="2699232"/>
            <a:ext cx="15872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chemeClr val="tx2"/>
                </a:solidFill>
              </a:rPr>
              <a:t>目 录</a:t>
            </a:r>
            <a:endParaRPr lang="zh-CN" altLang="en-US" sz="4800" b="1">
              <a:solidFill>
                <a:schemeClr val="tx2"/>
              </a:solidFill>
            </a:endParaRPr>
          </a:p>
        </p:txBody>
      </p:sp>
      <p:sp>
        <p:nvSpPr>
          <p:cNvPr id="33" name="PA_文本框 4"/>
          <p:cNvSpPr txBox="1"/>
          <p:nvPr>
            <p:custDataLst>
              <p:tags r:id="rId3"/>
            </p:custDataLst>
          </p:nvPr>
        </p:nvSpPr>
        <p:spPr>
          <a:xfrm>
            <a:off x="5861808" y="3423048"/>
            <a:ext cx="168828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5" b="1">
                <a:solidFill>
                  <a:schemeClr val="tx2"/>
                </a:solidFill>
              </a:rPr>
              <a:t>CONTENTS</a:t>
            </a:r>
            <a:endParaRPr lang="zh-CN" altLang="en-US" sz="2135" b="1">
              <a:solidFill>
                <a:schemeClr val="tx2"/>
              </a:solidFill>
            </a:endParaRPr>
          </a:p>
        </p:txBody>
      </p:sp>
      <p:pic>
        <p:nvPicPr>
          <p:cNvPr id="34" name="图片 33" descr="登录页面Logo(225x6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880" y="160655"/>
            <a:ext cx="2167890" cy="66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35" y="4258310"/>
            <a:ext cx="3209925" cy="28632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988945" y="519430"/>
            <a:ext cx="76200" cy="53371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96555" y="576600"/>
            <a:ext cx="22108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05" y="475728"/>
            <a:ext cx="5581883" cy="575913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</a:rPr>
              <a:t>产品介绍</a:t>
            </a:r>
            <a:endParaRPr lang="zh-CN" altLang="en-US" sz="3730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3010457" y="1043010"/>
            <a:ext cx="5283311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5465" y="1051560"/>
            <a:ext cx="7940040" cy="4805680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六格云播是我公司自主研发的基于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Internet PaaS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的网络云视频会议产品，用户使用六格云播可以实现多人音视频交流、文字聊天、共享文档、共享屏幕等，会议的管理者可以控制其他参会人的各种权限，可以将会议录制成视频，对会场进行点名等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可广泛地应用于政府、企业、教育、医疗、金融等各种行业和领域，可进行远程商务会议、远程客户服务、远程教育、远程证券股评、远程培训咨询、远程医疗、电子政务、远程招聘、网络会销等业务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通过网络推流，将云会议全程微信直播。观众通过扫描二维码或公众号推送观看。在微信直播过程中，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观众可在线交流，互动抽奖。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配合多种营销插件，实现网络会销、在线付款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订金等营销变现。</a:t>
            </a:r>
            <a:endParaRPr 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 descr="登录页面Logo(225x6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880" y="160655"/>
            <a:ext cx="2167890" cy="66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902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96555" y="434360"/>
            <a:ext cx="22108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05" y="333488"/>
            <a:ext cx="5581883" cy="575913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</a:rPr>
              <a:t>2.1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</a:rPr>
              <a:t>安装登陆</a:t>
            </a:r>
            <a:endParaRPr lang="zh-CN" altLang="en-US" sz="3730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3010457" y="1032850"/>
            <a:ext cx="5283311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2165" y="2911475"/>
            <a:ext cx="1674495" cy="29768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2953385"/>
            <a:ext cx="1650365" cy="29349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9240" y="2983865"/>
            <a:ext cx="1686560" cy="299910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V="1">
            <a:off x="4645025" y="4295775"/>
            <a:ext cx="1673225" cy="1034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>
            <a:endCxn id="11" idx="2"/>
          </p:cNvCxnSpPr>
          <p:nvPr/>
        </p:nvCxnSpPr>
        <p:spPr>
          <a:xfrm>
            <a:off x="4004310" y="5751195"/>
            <a:ext cx="5998210" cy="231775"/>
          </a:xfrm>
          <a:prstGeom prst="bentConnector4">
            <a:avLst>
              <a:gd name="adj1" fmla="val -181"/>
              <a:gd name="adj2" fmla="val 2435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179127" y="1218883"/>
            <a:ext cx="82804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://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www.hst.com/Download.html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，进入‘下载中心’页面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根据手机引导提示，完成安装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界面，选择对应登陆方式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登录页面Logo(225x69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880" y="160655"/>
            <a:ext cx="2167890" cy="66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902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496555" y="434360"/>
            <a:ext cx="22108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05" y="333488"/>
            <a:ext cx="5581883" cy="575913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2.2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登陆-会议室列表</a:t>
            </a:r>
            <a:endParaRPr lang="zh-CN" altLang="en-US" sz="3730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3010457" y="1032850"/>
            <a:ext cx="5283311" cy="4571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85465" y="2696210"/>
            <a:ext cx="2252345" cy="40055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93765" y="2660650"/>
            <a:ext cx="1894840" cy="33699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456930" y="2423160"/>
            <a:ext cx="2029460" cy="3607435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4947520" y="3765201"/>
            <a:ext cx="10467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3944872" y="2308885"/>
            <a:ext cx="6263" cy="47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944872" y="2308885"/>
            <a:ext cx="5349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9293675" y="2308885"/>
            <a:ext cx="0" cy="30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220033" y="1203696"/>
            <a:ext cx="809181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已登陆账号，点击会议室列表，能够直接登陆进入可参与的会议室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处于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状态下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在会议室列表页面，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下图中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右上角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zh-CN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，进入‘加入会议’页面设置操作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登录页面Logo(225x69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880" y="160655"/>
            <a:ext cx="2167890" cy="664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902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519207" y="434360"/>
            <a:ext cx="218821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65" y="377190"/>
            <a:ext cx="8104505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3.1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会议室功能 </a:t>
            </a: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— </a:t>
            </a:r>
            <a:r>
              <a:rPr lang="zh-CN" altLang="en-US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打开自己的音视频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0535" y="956945"/>
            <a:ext cx="790194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0085" y="1203960"/>
            <a:ext cx="831151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点击麦克风按钮，麦克风按钮高亮，打开自己的麦克风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摄像头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按钮，如果用户不属于主讲或主席权限，将会弹出申请主讲提示框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点击摄像头按钮，如果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用户属于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主讲或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主席，将直接打开自己的摄像头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29980" y="3057926"/>
            <a:ext cx="1515502" cy="2694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02326" y="3057926"/>
            <a:ext cx="1515502" cy="26942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74672" y="3057926"/>
            <a:ext cx="1500775" cy="26680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32290" y="3057927"/>
            <a:ext cx="1500775" cy="2668044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2361356" y="5663339"/>
            <a:ext cx="0" cy="25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61356" y="5913859"/>
            <a:ext cx="19791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4334206" y="5725970"/>
            <a:ext cx="6263" cy="187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618140" y="5663339"/>
            <a:ext cx="0" cy="363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618140" y="6026594"/>
            <a:ext cx="4315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endCxn id="11" idx="2"/>
          </p:cNvCxnSpPr>
          <p:nvPr/>
        </p:nvCxnSpPr>
        <p:spPr>
          <a:xfrm flipH="1" flipV="1">
            <a:off x="6925060" y="5726605"/>
            <a:ext cx="8296" cy="300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25060" y="6026594"/>
            <a:ext cx="1592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H="1" flipV="1">
            <a:off x="8511636" y="5725970"/>
            <a:ext cx="6263" cy="300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902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519207" y="434360"/>
            <a:ext cx="218821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65" y="377190"/>
            <a:ext cx="8631555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3.2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会议室功能 </a:t>
            </a: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— </a:t>
            </a:r>
            <a:r>
              <a:rPr lang="zh-CN" altLang="en-US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打开其他人音视频</a:t>
            </a:r>
            <a:endParaRPr lang="zh-CN" altLang="en-US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3010535" y="953770"/>
            <a:ext cx="7912735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0085" y="1112520"/>
            <a:ext cx="85953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参会人列表中找到要查看的参会人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；点击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音频图标，即可查看其音频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；再次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点击音频图标，可以关闭其音频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。如果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您不是主讲或主席，需要申请为主讲或主席才能打开别人的音频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人页面显示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，且修改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昵称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出席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用户可以修改自己的昵称；而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主席用户可以修改自己的昵称，也可以修改其他参会人的昵称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4792" y="3473842"/>
            <a:ext cx="1693406" cy="30072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46" y="3473842"/>
            <a:ext cx="1689986" cy="3007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98" y="3473842"/>
            <a:ext cx="1689355" cy="3007256"/>
          </a:xfrm>
          <a:prstGeom prst="rect">
            <a:avLst/>
          </a:prstGeom>
        </p:spPr>
      </p:pic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902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519207" y="434360"/>
            <a:ext cx="218821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65" y="377190"/>
            <a:ext cx="6966585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3.3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会议室功能 </a:t>
            </a: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——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共享文档</a:t>
            </a:r>
            <a:endParaRPr lang="zh-CN" altLang="en-US" sz="373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3010535" y="1033145"/>
            <a:ext cx="6622415" cy="901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0085" y="1203960"/>
            <a:ext cx="859536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参会人列表中找到要查看的参会人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；点击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音频图标，即可查看其音频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；再次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点击音频图标，可以关闭其音频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。如果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您不是主讲或主席，需要申请为主讲或主席才能打开别人的音频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参会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人页面显示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，且修改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昵称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出席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用户可以修改自己的昵称；而主席用户可以修改自己的昵称，也可以修改其他参会人的昵称。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4792" y="3473842"/>
            <a:ext cx="1693406" cy="30072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46" y="3473842"/>
            <a:ext cx="1689986" cy="30072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98" y="3473842"/>
            <a:ext cx="1689355" cy="3007256"/>
          </a:xfrm>
          <a:prstGeom prst="rect">
            <a:avLst/>
          </a:prstGeom>
        </p:spPr>
      </p:pic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9022" y="376965"/>
            <a:ext cx="45719" cy="220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chemeClr val="bg2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519207" y="434360"/>
            <a:ext cx="218821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en-US" altLang="zh-CN" sz="128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3"/>
          <p:cNvSpPr txBox="1"/>
          <p:nvPr/>
        </p:nvSpPr>
        <p:spPr>
          <a:xfrm>
            <a:off x="3085465" y="377190"/>
            <a:ext cx="7199630" cy="575945"/>
          </a:xfrm>
          <a:prstGeom prst="rect">
            <a:avLst/>
          </a:prstGeom>
        </p:spPr>
        <p:txBody>
          <a:bodyPr vert="horz" lIns="121888" tIns="60944" rIns="121888" bIns="60944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3.4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会议室功能 </a:t>
            </a:r>
            <a:r>
              <a:rPr lang="en-US" altLang="zh-CN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—— </a:t>
            </a:r>
            <a:r>
              <a:rPr lang="zh-CN" altLang="en-US" sz="3730" dirty="0">
                <a:solidFill>
                  <a:schemeClr val="tx2"/>
                </a:solidFill>
                <a:ea typeface="微软雅黑" panose="020B0503020204020204" pitchFamily="34" charset="-122"/>
                <a:sym typeface="+mn-ea"/>
              </a:rPr>
              <a:t>共享多媒体</a:t>
            </a:r>
            <a:endParaRPr lang="en-US" altLang="zh-CN" sz="3730" dirty="0">
              <a:solidFill>
                <a:schemeClr val="tx2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10535" y="956945"/>
            <a:ext cx="691642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chemeClr val="bg2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20085" y="1203960"/>
            <a:ext cx="859536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当前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移动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端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只能接收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PC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端所共享的多媒体文件，无法共享本地的多媒体文件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D:\好视通资料总汇\客户端产品svn\android\3.13\doc\UI\效果图\01共享多媒体_竖屏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65" y="2585085"/>
            <a:ext cx="2131695" cy="3501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5942965" y="3258185"/>
            <a:ext cx="43421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操作步骤：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点击共享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多媒体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从会议文档中选择一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多媒体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打开后自动显示您共享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多媒体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 descr="登录页面Logo(225x6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485" y="160655"/>
            <a:ext cx="2026285" cy="621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5" grpId="0" bldLvl="0" animBg="1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UNIT_PLACING_PICTURE_USER_VIEWPORT" val="{&quot;height&quot;:4242.8755905511807,&quot;width&quot;:2386.6173228346456}"/>
</p:tagLst>
</file>

<file path=ppt/tags/tag11.xml><?xml version="1.0" encoding="utf-8"?>
<p:tagLst xmlns:p="http://schemas.openxmlformats.org/presentationml/2006/main">
  <p:tag name="REFSHAPE" val="668759348"/>
</p:tagLst>
</file>

<file path=ppt/tags/tag12.xml><?xml version="1.0" encoding="utf-8"?>
<p:tagLst xmlns:p="http://schemas.openxmlformats.org/presentationml/2006/main">
  <p:tag name="KSO_WM_UNIT_PLACING_PICTURE_USER_VIEWPORT" val="{&quot;height&quot;:4201.6440944881888,&quot;width&quot;:2363.4251968503936}"/>
</p:tagLst>
</file>

<file path=ppt/tags/tag13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KSO_WM_UNIT_PLACING_PICTURE_USER_VIEWPORT" val="{&quot;height&quot;:4348.2346456692912,&quot;width&quot;:2444.6598425196848}"/>
</p:tagLst>
</file>

<file path=ppt/tags/tag7.xml><?xml version="1.0" encoding="utf-8"?>
<p:tagLst xmlns:p="http://schemas.openxmlformats.org/presentationml/2006/main">
  <p:tag name="KSO_WM_UNIT_PLACING_PICTURE_USER_VIEWPORT" val="{&quot;height&quot;:4348.2346456692912,&quot;width&quot;:2444.6598425196848}"/>
</p:tagLst>
</file>

<file path=ppt/tags/tag8.xml><?xml version="1.0" encoding="utf-8"?>
<p:tagLst xmlns:p="http://schemas.openxmlformats.org/presentationml/2006/main">
  <p:tag name="REFSHAPE" val="673819308"/>
  <p:tag name="KSO_WM_UNIT_PLACING_PICTURE_USER_VIEWPORT" val="{&quot;height&quot;:4348.2346456692912,&quot;width&quot;:2445.8818897637793}"/>
</p:tagLst>
</file>

<file path=ppt/tags/tag9.xml><?xml version="1.0" encoding="utf-8"?>
<p:tagLst xmlns:p="http://schemas.openxmlformats.org/presentationml/2006/main">
  <p:tag name="KSO_WM_UNIT_PLACING_PICTURE_USER_VIEWPORT" val="{&quot;height&quot;:4242.8755905511807,&quot;width&quot;:2386.6173228346456}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70C0"/>
      </a:dk2>
      <a:lt2>
        <a:srgbClr val="00B0F0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0070C0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1517</Words>
  <Application>WPS 演示</Application>
  <PresentationFormat>宽屏</PresentationFormat>
  <Paragraphs>117</Paragraphs>
  <Slides>14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仿宋_GB2312</vt:lpstr>
      <vt:lpstr>Arial Unicode MS</vt:lpstr>
      <vt:lpstr>Roboto condensed</vt:lpstr>
      <vt:lpstr>方正兰亭黑_GBK</vt:lpstr>
      <vt:lpstr>黑体</vt:lpstr>
      <vt:lpstr>Arial</vt:lpstr>
      <vt:lpstr>DFGothic-EB</vt:lpstr>
      <vt:lpstr>今昔豪龙</vt:lpstr>
      <vt:lpstr>Calibri</vt:lpstr>
      <vt:lpstr>Segoe UI</vt:lpstr>
      <vt:lpstr>Arial Unicode MS</vt:lpstr>
      <vt:lpstr>Arial Black</vt:lpstr>
      <vt:lpstr>Agency FB</vt:lpstr>
      <vt:lpstr>NumberOnly</vt:lpstr>
      <vt:lpstr>Calibri</vt:lpstr>
      <vt:lpstr>方正兰亭粗黑简体</vt:lpstr>
      <vt:lpstr>Lato</vt:lpstr>
      <vt:lpstr>Segoe Print</vt:lpstr>
      <vt:lpstr>Impact</vt:lpstr>
      <vt:lpstr>DIN Mittelschrift Std</vt:lpstr>
      <vt:lpstr>MS PGothic</vt:lpstr>
      <vt:lpstr>思源黑体 CN Medium</vt:lpstr>
      <vt:lpstr>仿宋</vt:lpstr>
      <vt:lpstr>思源黑体 CN Light</vt:lpstr>
      <vt:lpstr>思源黑体 CN Light</vt:lpstr>
      <vt:lpstr>思源黑体 CN Bold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QQ1423375947</cp:lastModifiedBy>
  <cp:revision>71</cp:revision>
  <dcterms:created xsi:type="dcterms:W3CDTF">2015-05-05T08:02:00Z</dcterms:created>
  <dcterms:modified xsi:type="dcterms:W3CDTF">2020-02-12T18:44:30Z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